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50" r:id="rId2"/>
  </p:sldMasterIdLst>
  <p:notesMasterIdLst>
    <p:notesMasterId r:id="rId13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</p:sldIdLst>
  <p:sldSz cx="12192000" cy="6858000"/>
  <p:notesSz cx="6858000" cy="9144000"/>
  <p:embeddedFontLst>
    <p:embeddedFont>
      <p:font typeface="Libre Franklin Medium" panose="02010600030101010101" charset="-122"/>
      <p:regular r:id="rId14"/>
      <p:bold r:id="rId15"/>
      <p:italic r:id="rId16"/>
      <p:boldItalic r:id="rId17"/>
    </p:embeddedFont>
    <p:embeddedFont>
      <p:font typeface="黑体" panose="02010609060101010101" pitchFamily="49" charset="-122"/>
      <p:regular r:id="rId18"/>
    </p:embeddedFont>
    <p:embeddedFont>
      <p:font typeface="Microsoft Yahei" panose="020B0503020204020204" pitchFamily="34" charset="-122"/>
      <p:regular r:id="rId19"/>
      <p:bold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03">
          <p15:clr>
            <a:srgbClr val="000000"/>
          </p15:clr>
        </p15:guide>
        <p15:guide id="2" pos="3584">
          <p15:clr>
            <a:srgbClr val="000000"/>
          </p15:clr>
        </p15:guide>
      </p15:sldGuideLst>
    </p:ext>
    <p:ext uri="http://customooxmlschemas.google.com/">
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1" roundtripDataSignature="AMtx7mgknUMV6eIyqvyfLb8YLVkkxPUst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29400"/>
    <a:srgbClr val="2A2A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>
        <p:guide orient="horz" pos="2103"/>
        <p:guide pos="358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1.xml"/><Relationship Id="rId21" Type="http://customschemas.google.com/relationships/presentationmetadata" Target="meta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4.fntdata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font" Target="fonts/font2.fntdata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font" Target="fonts/font6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font" Target="fonts/font1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icrosoft Yahei"/>
              <a:buNone/>
              <a:defRPr sz="12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icrosoft Yahei"/>
              <a:buNone/>
              <a:defRPr sz="12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icrosoft Yahei"/>
              <a:buNone/>
              <a:defRPr sz="12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icrosoft Yahei"/>
              <a:buNone/>
            </a:pPr>
            <a:fld id="{00000000-1234-1234-1234-123412341234}" type="slidenum">
              <a:rPr lang="zh-CN" sz="12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893f70e6cd_0_8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g893f70e6cd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" name="Google Shape;36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g893f70e6cd_0_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g893f70e6cd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893f70e6cd_0_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g893f70e6cd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893f70e6cd_0_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g893f70e6cd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893f70e6cd_0_4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g893f70e6cd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893f70e6cd_0_5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g893f70e6cd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893f70e6cd_0_6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g893f70e6cd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893f70e6cd_0_7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g893f70e6cd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自定义版式">
  <p:cSld name="自定义版式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Libre Franklin Medium"/>
              <a:buNone/>
              <a:defRPr sz="4400" b="0" i="0" u="none" strike="noStrike" cap="none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自定义版式">
  <p:cSld name="自定义版式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2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Libre Franklin Medium"/>
              <a:buNone/>
              <a:defRPr sz="4400" b="0" i="0" u="none" strike="noStrike" cap="none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8" name="Google Shape;18;p2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" name="Google Shape;19;p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" name="Google Shape;20;p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标题和内容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0"/>
          <p:cNvSpPr txBox="1">
            <a:spLocks noGrp="1"/>
          </p:cNvSpPr>
          <p:nvPr>
            <p:ph type="title"/>
          </p:nvPr>
        </p:nvSpPr>
        <p:spPr>
          <a:xfrm>
            <a:off x="228600" y="-26987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Libre Franklin Medium"/>
              <a:buNone/>
              <a:defRPr sz="4400" b="0" i="0" u="none" strike="noStrike" cap="none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3" name="Google Shape;23;p3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" name="Google Shape;24;p3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" name="Google Shape;25;p3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标题幻灯片" type="title">
  <p:cSld name="TITLE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6" descr="资源 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41275" y="-26987"/>
            <a:ext cx="12274550" cy="69135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26" descr="资源 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66560" y="1432560"/>
            <a:ext cx="5880100" cy="570611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5;p28" descr="资源 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41275" y="-28257"/>
            <a:ext cx="12274550" cy="6913562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"/>
          <p:cNvSpPr txBox="1"/>
          <p:nvPr/>
        </p:nvSpPr>
        <p:spPr>
          <a:xfrm>
            <a:off x="3050135" y="2207303"/>
            <a:ext cx="5170587" cy="1446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9400"/>
              </a:buClr>
              <a:buSzPts val="4000"/>
              <a:buFont typeface="Arial"/>
              <a:buNone/>
            </a:pPr>
            <a:r>
              <a:rPr lang="en-US" altLang="zh-CN" sz="4000" b="1" dirty="0">
                <a:solidFill>
                  <a:srgbClr val="F294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What is Algorithm?</a:t>
            </a:r>
            <a:endParaRPr lang="en-US" sz="4000" b="1" dirty="0">
              <a:solidFill>
                <a:srgbClr val="F29400"/>
              </a:solidFill>
              <a:latin typeface="黑体" panose="02010609060101010101" pitchFamily="49" charset="-122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9400"/>
              </a:buClr>
              <a:buSzPts val="4000"/>
              <a:buFont typeface="Arial"/>
              <a:buNone/>
            </a:pPr>
            <a:r>
              <a:rPr lang="zh-CN" altLang="en-US" sz="4000" b="1" dirty="0">
                <a:solidFill>
                  <a:srgbClr val="F294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什么是算法</a:t>
            </a:r>
            <a:r>
              <a:rPr lang="en-US" altLang="zh-CN" sz="4000" b="1" dirty="0">
                <a:solidFill>
                  <a:srgbClr val="F294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?</a:t>
            </a:r>
            <a:endParaRPr lang="zh-CN" altLang="en-US" sz="4000" b="1" dirty="0">
              <a:solidFill>
                <a:srgbClr val="F29400"/>
              </a:solidFill>
              <a:latin typeface="黑体" panose="02010609060101010101" pitchFamily="49" charset="-122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893f70e6cd_0_80"/>
          <p:cNvSpPr txBox="1"/>
          <p:nvPr/>
        </p:nvSpPr>
        <p:spPr>
          <a:xfrm>
            <a:off x="1684471" y="1750973"/>
            <a:ext cx="7308608" cy="2994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29400"/>
              </a:buClr>
              <a:buFont typeface="Wingdings" panose="05000000000000000000" pitchFamily="2" charset="2"/>
              <a:buChar char="ü"/>
            </a:pPr>
            <a:r>
              <a:rPr lang="zh-CN" sz="2400" dirty="0"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  <a:cs typeface="Hei"/>
                <a:sym typeface="Hei"/>
              </a:rPr>
              <a:t>Google: 我们只看算法</a:t>
            </a:r>
            <a:endParaRPr sz="2400" dirty="0">
              <a:solidFill>
                <a:srgbClr val="FFFFFF"/>
              </a:solidFill>
              <a:latin typeface="黑体" panose="02010609060101010101" pitchFamily="49" charset="-122"/>
              <a:ea typeface="黑体" panose="02010609060101010101" pitchFamily="49" charset="-122"/>
              <a:cs typeface="Hei"/>
              <a:sym typeface="Hei"/>
            </a:endParaRPr>
          </a:p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29400"/>
              </a:buClr>
              <a:buFont typeface="Wingdings" panose="05000000000000000000" pitchFamily="2" charset="2"/>
              <a:buChar char="ü"/>
            </a:pPr>
            <a:r>
              <a:rPr lang="zh-CN" sz="2400" dirty="0"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  <a:cs typeface="Hei"/>
                <a:sym typeface="Hei"/>
              </a:rPr>
              <a:t>Facebook: 我们看算法 + 系统设计</a:t>
            </a:r>
            <a:endParaRPr sz="2400" dirty="0">
              <a:solidFill>
                <a:srgbClr val="FFFFFF"/>
              </a:solidFill>
              <a:latin typeface="黑体" panose="02010609060101010101" pitchFamily="49" charset="-122"/>
              <a:ea typeface="黑体" panose="02010609060101010101" pitchFamily="49" charset="-122"/>
              <a:cs typeface="Hei"/>
              <a:sym typeface="Hei"/>
            </a:endParaRPr>
          </a:p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29400"/>
              </a:buClr>
              <a:buFont typeface="Wingdings" panose="05000000000000000000" pitchFamily="2" charset="2"/>
              <a:buChar char="ü"/>
            </a:pPr>
            <a:r>
              <a:rPr lang="zh-CN" sz="2400" dirty="0"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  <a:cs typeface="Hei"/>
                <a:sym typeface="Hei"/>
              </a:rPr>
              <a:t>Amazon: 我们看算法 + 系统设计</a:t>
            </a:r>
            <a:endParaRPr sz="2400" dirty="0">
              <a:solidFill>
                <a:srgbClr val="FFFFFF"/>
              </a:solidFill>
              <a:latin typeface="黑体" panose="02010609060101010101" pitchFamily="49" charset="-122"/>
              <a:ea typeface="黑体" panose="02010609060101010101" pitchFamily="49" charset="-122"/>
              <a:cs typeface="Hei"/>
              <a:sym typeface="Hei"/>
            </a:endParaRPr>
          </a:p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29400"/>
              </a:buClr>
              <a:buFont typeface="Wingdings" panose="05000000000000000000" pitchFamily="2" charset="2"/>
              <a:buChar char="ü"/>
            </a:pPr>
            <a:r>
              <a:rPr lang="zh-CN" sz="2400" dirty="0"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  <a:cs typeface="Hei"/>
                <a:sym typeface="Hei"/>
              </a:rPr>
              <a:t>Linkedin: 我们看算法 + 系统设计</a:t>
            </a:r>
            <a:endParaRPr sz="2400" dirty="0">
              <a:solidFill>
                <a:srgbClr val="FFFFFF"/>
              </a:solidFill>
              <a:latin typeface="黑体" panose="02010609060101010101" pitchFamily="49" charset="-122"/>
              <a:ea typeface="黑体" panose="02010609060101010101" pitchFamily="49" charset="-122"/>
              <a:cs typeface="Hei"/>
              <a:sym typeface="Hei"/>
            </a:endParaRPr>
          </a:p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29400"/>
              </a:buClr>
              <a:buFont typeface="Wingdings" panose="05000000000000000000" pitchFamily="2" charset="2"/>
              <a:buChar char="ü"/>
            </a:pPr>
            <a:r>
              <a:rPr lang="zh-CN" sz="2400" dirty="0"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  <a:cs typeface="Hei"/>
                <a:sym typeface="Hei"/>
              </a:rPr>
              <a:t>Microsoft: 我们看算法</a:t>
            </a:r>
            <a:endParaRPr sz="2400" dirty="0">
              <a:solidFill>
                <a:srgbClr val="FFFFFF"/>
              </a:solidFill>
              <a:latin typeface="黑体" panose="02010609060101010101" pitchFamily="49" charset="-122"/>
              <a:ea typeface="黑体" panose="02010609060101010101" pitchFamily="49" charset="-122"/>
              <a:cs typeface="Hei"/>
              <a:sym typeface="Hei"/>
            </a:endParaRPr>
          </a:p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29400"/>
              </a:buClr>
              <a:buFont typeface="Wingdings" panose="05000000000000000000" pitchFamily="2" charset="2"/>
              <a:buChar char="ü"/>
            </a:pPr>
            <a:r>
              <a:rPr lang="zh-CN" sz="2400" dirty="0"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  <a:cs typeface="Hei"/>
                <a:sym typeface="Hei"/>
              </a:rPr>
              <a:t>...</a:t>
            </a:r>
            <a:endParaRPr sz="2400" dirty="0">
              <a:solidFill>
                <a:srgbClr val="FFFFFF"/>
              </a:solidFill>
              <a:latin typeface="黑体" panose="02010609060101010101" pitchFamily="49" charset="-122"/>
              <a:ea typeface="黑体" panose="02010609060101010101" pitchFamily="49" charset="-122"/>
              <a:cs typeface="Hei"/>
              <a:sym typeface="Hei"/>
            </a:endParaRPr>
          </a:p>
        </p:txBody>
      </p:sp>
      <p:sp>
        <p:nvSpPr>
          <p:cNvPr id="7" name="Google Shape;54;g893f70e6cd_0_17">
            <a:extLst>
              <a:ext uri="{FF2B5EF4-FFF2-40B4-BE49-F238E27FC236}">
                <a16:creationId xmlns:a16="http://schemas.microsoft.com/office/drawing/2014/main" id="{521D7EE0-3097-4523-8A9C-4E1262D17E03}"/>
              </a:ext>
            </a:extLst>
          </p:cNvPr>
          <p:cNvSpPr txBox="1"/>
          <p:nvPr/>
        </p:nvSpPr>
        <p:spPr>
          <a:xfrm>
            <a:off x="4401394" y="332355"/>
            <a:ext cx="4067904" cy="910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200" b="1" dirty="0">
                <a:solidFill>
                  <a:srgbClr val="F294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  <a:sym typeface="Hei"/>
              </a:rPr>
              <a:t>大厂看重的是什么？</a:t>
            </a:r>
            <a:endParaRPr sz="3200" b="1" dirty="0">
              <a:solidFill>
                <a:srgbClr val="F29400"/>
              </a:solidFill>
              <a:latin typeface="黑体" panose="02010609060101010101" pitchFamily="49" charset="-122"/>
              <a:ea typeface="黑体" panose="02010609060101010101" pitchFamily="49" charset="-122"/>
              <a:cs typeface="Arial" panose="020B0604020202020204" pitchFamily="34" charset="0"/>
              <a:sym typeface="Hei"/>
            </a:endParaRPr>
          </a:p>
        </p:txBody>
      </p:sp>
      <p:cxnSp>
        <p:nvCxnSpPr>
          <p:cNvPr id="8" name="直接连接符 62">
            <a:extLst>
              <a:ext uri="{FF2B5EF4-FFF2-40B4-BE49-F238E27FC236}">
                <a16:creationId xmlns:a16="http://schemas.microsoft.com/office/drawing/2014/main" id="{3F3E4651-0EFB-4DAE-8E9C-D66D6BEF87F1}"/>
              </a:ext>
            </a:extLst>
          </p:cNvPr>
          <p:cNvCxnSpPr>
            <a:cxnSpLocks/>
          </p:cNvCxnSpPr>
          <p:nvPr/>
        </p:nvCxnSpPr>
        <p:spPr>
          <a:xfrm>
            <a:off x="4499048" y="1038926"/>
            <a:ext cx="3641775" cy="0"/>
          </a:xfrm>
          <a:prstGeom prst="line">
            <a:avLst/>
          </a:prstGeom>
          <a:ln>
            <a:solidFill>
              <a:srgbClr val="F395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0"/>
          <p:cNvSpPr txBox="1"/>
          <p:nvPr/>
        </p:nvSpPr>
        <p:spPr>
          <a:xfrm>
            <a:off x="5567338" y="3447049"/>
            <a:ext cx="5417185" cy="1596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dirty="0"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美国本硕，纽约大学研究生毕业, 曾在多家世界500强外企上市工作。现在仍然在一家500强外企任职架构师，技术带头人。有丰富的后端,架构和大数据的工作经验. 目前负责公司20亿美元业务的架构。</a:t>
            </a:r>
            <a:endParaRPr dirty="0">
              <a:solidFill>
                <a:srgbClr val="FFFF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9" name="Google Shape;39;p10"/>
          <p:cNvSpPr txBox="1"/>
          <p:nvPr/>
        </p:nvSpPr>
        <p:spPr>
          <a:xfrm>
            <a:off x="5567338" y="1631267"/>
            <a:ext cx="1379765" cy="494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lang="zh-CN" sz="2000" b="1" dirty="0"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Chris</a:t>
            </a:r>
            <a:endParaRPr sz="2000" b="1" dirty="0">
              <a:solidFill>
                <a:srgbClr val="FFFFFF"/>
              </a:solidFill>
              <a:latin typeface="黑体" panose="02010609060101010101" pitchFamily="49" charset="-122"/>
              <a:ea typeface="黑体" panose="02010609060101010101" pitchFamily="49" charset="-122"/>
              <a:sym typeface="Arial"/>
            </a:endParaRPr>
          </a:p>
        </p:txBody>
      </p:sp>
      <p:pic>
        <p:nvPicPr>
          <p:cNvPr id="40" name="Google Shape;40;p10" descr="图片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33356" y="1631267"/>
            <a:ext cx="243840" cy="240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41;p10" descr="图片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030579" y="4949299"/>
            <a:ext cx="243840" cy="24066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2" name="Google Shape;42;p10"/>
          <p:cNvCxnSpPr>
            <a:cxnSpLocks/>
          </p:cNvCxnSpPr>
          <p:nvPr/>
        </p:nvCxnSpPr>
        <p:spPr>
          <a:xfrm>
            <a:off x="5654968" y="3204797"/>
            <a:ext cx="5042050" cy="0"/>
          </a:xfrm>
          <a:prstGeom prst="straightConnector1">
            <a:avLst/>
          </a:prstGeom>
          <a:noFill/>
          <a:ln w="9525" cap="flat" cmpd="sng">
            <a:solidFill>
              <a:srgbClr val="F07F0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4" name="Google Shape;44;p10"/>
          <p:cNvSpPr txBox="1"/>
          <p:nvPr/>
        </p:nvSpPr>
        <p:spPr>
          <a:xfrm rot="5400000">
            <a:off x="2789298" y="3283855"/>
            <a:ext cx="1901825" cy="579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000"/>
              <a:buFont typeface="Arial"/>
              <a:buNone/>
            </a:pPr>
            <a:r>
              <a:rPr lang="zh-CN" sz="2000" b="1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rPr>
              <a:t>插入人物照片</a:t>
            </a:r>
            <a:endParaRPr/>
          </a:p>
        </p:txBody>
      </p:sp>
      <p:sp>
        <p:nvSpPr>
          <p:cNvPr id="45" name="Google Shape;45;p10"/>
          <p:cNvSpPr/>
          <p:nvPr/>
        </p:nvSpPr>
        <p:spPr>
          <a:xfrm>
            <a:off x="5654968" y="2234517"/>
            <a:ext cx="1292225" cy="331470"/>
          </a:xfrm>
          <a:prstGeom prst="roundRect">
            <a:avLst>
              <a:gd name="adj" fmla="val 16667"/>
            </a:avLst>
          </a:prstGeom>
          <a:solidFill>
            <a:srgbClr val="F07F0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10"/>
          <p:cNvSpPr txBox="1"/>
          <p:nvPr/>
        </p:nvSpPr>
        <p:spPr>
          <a:xfrm>
            <a:off x="5693703" y="2244042"/>
            <a:ext cx="1253400" cy="3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zh-CN" b="1" dirty="0">
                <a:solidFill>
                  <a:srgbClr val="FFFFFF"/>
                </a:solidFill>
              </a:rPr>
              <a:t>帅就是标签</a:t>
            </a:r>
            <a:endParaRPr sz="1400" b="1" dirty="0">
              <a:solidFill>
                <a:srgbClr val="FFFFFF"/>
              </a:solidFill>
              <a:sym typeface="Arial"/>
            </a:endParaRPr>
          </a:p>
        </p:txBody>
      </p:sp>
      <p:pic>
        <p:nvPicPr>
          <p:cNvPr id="47" name="Google Shape;47;p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28641" y="1719676"/>
            <a:ext cx="2838161" cy="3345023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893f70e6cd_0_17"/>
          <p:cNvSpPr txBox="1"/>
          <p:nvPr/>
        </p:nvSpPr>
        <p:spPr>
          <a:xfrm>
            <a:off x="6732270" y="133985"/>
            <a:ext cx="1856700" cy="68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>
              <a:solidFill>
                <a:schemeClr val="lt1"/>
              </a:solidFill>
            </a:endParaRPr>
          </a:p>
        </p:txBody>
      </p:sp>
      <p:sp>
        <p:nvSpPr>
          <p:cNvPr id="53" name="Google Shape;53;g893f70e6cd_0_17"/>
          <p:cNvSpPr txBox="1"/>
          <p:nvPr/>
        </p:nvSpPr>
        <p:spPr>
          <a:xfrm>
            <a:off x="1763466" y="1934801"/>
            <a:ext cx="5471164" cy="1989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Wingdings" panose="05000000000000000000" pitchFamily="2" charset="2"/>
              <a:buChar char="Ø"/>
            </a:pPr>
            <a:r>
              <a:rPr lang="zh-CN" sz="2400" dirty="0"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  <a:cs typeface="Hei"/>
                <a:sym typeface="Hei"/>
              </a:rPr>
              <a:t>难于上青天</a:t>
            </a:r>
            <a:endParaRPr lang="en-US" altLang="zh-CN" sz="2400" dirty="0">
              <a:solidFill>
                <a:srgbClr val="FFFFFF"/>
              </a:solidFill>
              <a:latin typeface="黑体" panose="02010609060101010101" pitchFamily="49" charset="-122"/>
              <a:ea typeface="黑体" panose="02010609060101010101" pitchFamily="49" charset="-122"/>
              <a:cs typeface="Hei"/>
              <a:sym typeface="Hei"/>
            </a:endParaRPr>
          </a:p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Wingdings" panose="05000000000000000000" pitchFamily="2" charset="2"/>
              <a:buChar char="Ø"/>
            </a:pPr>
            <a:r>
              <a:rPr lang="zh-CN" sz="2400" dirty="0"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  <a:cs typeface="Hei"/>
                <a:sym typeface="Hei"/>
              </a:rPr>
              <a:t>工作中用不上</a:t>
            </a:r>
            <a:endParaRPr lang="en-US" altLang="zh-CN" sz="2400" dirty="0">
              <a:solidFill>
                <a:srgbClr val="FFFFFF"/>
              </a:solidFill>
              <a:latin typeface="黑体" panose="02010609060101010101" pitchFamily="49" charset="-122"/>
              <a:ea typeface="黑体" panose="02010609060101010101" pitchFamily="49" charset="-122"/>
              <a:cs typeface="Hei"/>
              <a:sym typeface="Hei"/>
            </a:endParaRPr>
          </a:p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Wingdings" panose="05000000000000000000" pitchFamily="2" charset="2"/>
              <a:buChar char="Ø"/>
            </a:pPr>
            <a:r>
              <a:rPr lang="zh-CN" sz="2400" dirty="0"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  <a:cs typeface="Hei"/>
                <a:sym typeface="Hei"/>
              </a:rPr>
              <a:t>算法是别人家的孩子会的东西</a:t>
            </a:r>
            <a:endParaRPr sz="2400" dirty="0">
              <a:solidFill>
                <a:srgbClr val="FFFFFF"/>
              </a:solidFill>
              <a:latin typeface="黑体" panose="02010609060101010101" pitchFamily="49" charset="-122"/>
              <a:ea typeface="黑体" panose="02010609060101010101" pitchFamily="49" charset="-122"/>
              <a:cs typeface="Hei"/>
              <a:sym typeface="Hei"/>
            </a:endParaRPr>
          </a:p>
        </p:txBody>
      </p:sp>
      <p:sp>
        <p:nvSpPr>
          <p:cNvPr id="54" name="Google Shape;54;g893f70e6cd_0_17"/>
          <p:cNvSpPr txBox="1"/>
          <p:nvPr/>
        </p:nvSpPr>
        <p:spPr>
          <a:xfrm>
            <a:off x="4499048" y="357026"/>
            <a:ext cx="3055850" cy="68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200" b="1" dirty="0">
                <a:solidFill>
                  <a:srgbClr val="F294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  <a:sym typeface="Hei"/>
              </a:rPr>
              <a:t>算法的第一印象</a:t>
            </a:r>
            <a:endParaRPr sz="3200" b="1" dirty="0">
              <a:solidFill>
                <a:srgbClr val="F29400"/>
              </a:solidFill>
              <a:latin typeface="黑体" panose="02010609060101010101" pitchFamily="49" charset="-122"/>
              <a:ea typeface="黑体" panose="02010609060101010101" pitchFamily="49" charset="-122"/>
              <a:cs typeface="Arial" panose="020B0604020202020204" pitchFamily="34" charset="0"/>
              <a:sym typeface="Hei"/>
            </a:endParaRPr>
          </a:p>
        </p:txBody>
      </p:sp>
      <p:cxnSp>
        <p:nvCxnSpPr>
          <p:cNvPr id="5" name="直接连接符 62">
            <a:extLst>
              <a:ext uri="{FF2B5EF4-FFF2-40B4-BE49-F238E27FC236}">
                <a16:creationId xmlns:a16="http://schemas.microsoft.com/office/drawing/2014/main" id="{3A1D2720-FD62-4127-AB75-A024DD57791F}"/>
              </a:ext>
            </a:extLst>
          </p:cNvPr>
          <p:cNvCxnSpPr>
            <a:cxnSpLocks/>
          </p:cNvCxnSpPr>
          <p:nvPr/>
        </p:nvCxnSpPr>
        <p:spPr>
          <a:xfrm>
            <a:off x="4499048" y="1038926"/>
            <a:ext cx="3351427" cy="0"/>
          </a:xfrm>
          <a:prstGeom prst="line">
            <a:avLst/>
          </a:prstGeom>
          <a:ln>
            <a:solidFill>
              <a:srgbClr val="F395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893f70e6cd_0_24"/>
          <p:cNvSpPr txBox="1"/>
          <p:nvPr/>
        </p:nvSpPr>
        <p:spPr>
          <a:xfrm>
            <a:off x="6732270" y="133985"/>
            <a:ext cx="1856700" cy="68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>
              <a:solidFill>
                <a:schemeClr val="lt1"/>
              </a:solidFill>
            </a:endParaRPr>
          </a:p>
        </p:txBody>
      </p:sp>
      <p:pic>
        <p:nvPicPr>
          <p:cNvPr id="61" name="Google Shape;61;g893f70e6cd_0_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3797" y="1428305"/>
            <a:ext cx="6668304" cy="400138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54;g893f70e6cd_0_17">
            <a:extLst>
              <a:ext uri="{FF2B5EF4-FFF2-40B4-BE49-F238E27FC236}">
                <a16:creationId xmlns:a16="http://schemas.microsoft.com/office/drawing/2014/main" id="{0C488EE6-B250-4582-B717-33B7749AA535}"/>
              </a:ext>
            </a:extLst>
          </p:cNvPr>
          <p:cNvSpPr txBox="1"/>
          <p:nvPr/>
        </p:nvSpPr>
        <p:spPr>
          <a:xfrm>
            <a:off x="974613" y="2676363"/>
            <a:ext cx="3712797" cy="752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200" b="1" dirty="0">
                <a:solidFill>
                  <a:srgbClr val="F294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  <a:sym typeface="Hei"/>
              </a:rPr>
              <a:t>算法真的很神秘吗？</a:t>
            </a:r>
            <a:endParaRPr sz="3200" b="1" dirty="0">
              <a:solidFill>
                <a:srgbClr val="F29400"/>
              </a:solidFill>
              <a:latin typeface="黑体" panose="02010609060101010101" pitchFamily="49" charset="-122"/>
              <a:ea typeface="黑体" panose="02010609060101010101" pitchFamily="49" charset="-122"/>
              <a:cs typeface="Arial" panose="020B0604020202020204" pitchFamily="34" charset="0"/>
              <a:sym typeface="Hei"/>
            </a:endParaRPr>
          </a:p>
        </p:txBody>
      </p:sp>
      <p:cxnSp>
        <p:nvCxnSpPr>
          <p:cNvPr id="6" name="直接连接符 62">
            <a:extLst>
              <a:ext uri="{FF2B5EF4-FFF2-40B4-BE49-F238E27FC236}">
                <a16:creationId xmlns:a16="http://schemas.microsoft.com/office/drawing/2014/main" id="{4476A90D-CBFB-4E70-AFE0-B52A41AD681F}"/>
              </a:ext>
            </a:extLst>
          </p:cNvPr>
          <p:cNvCxnSpPr>
            <a:cxnSpLocks/>
          </p:cNvCxnSpPr>
          <p:nvPr/>
        </p:nvCxnSpPr>
        <p:spPr>
          <a:xfrm>
            <a:off x="1105163" y="3429045"/>
            <a:ext cx="3351427" cy="0"/>
          </a:xfrm>
          <a:prstGeom prst="line">
            <a:avLst/>
          </a:prstGeom>
          <a:ln>
            <a:solidFill>
              <a:srgbClr val="F395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893f70e6cd_0_35"/>
          <p:cNvSpPr txBox="1"/>
          <p:nvPr/>
        </p:nvSpPr>
        <p:spPr>
          <a:xfrm>
            <a:off x="6732270" y="133985"/>
            <a:ext cx="1856700" cy="68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>
              <a:solidFill>
                <a:schemeClr val="lt1"/>
              </a:solidFill>
            </a:endParaRPr>
          </a:p>
        </p:txBody>
      </p:sp>
      <p:pic>
        <p:nvPicPr>
          <p:cNvPr id="68" name="Google Shape;68;g893f70e6cd_0_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64961" y="1413773"/>
            <a:ext cx="6853563" cy="390616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54;g893f70e6cd_0_17">
            <a:extLst>
              <a:ext uri="{FF2B5EF4-FFF2-40B4-BE49-F238E27FC236}">
                <a16:creationId xmlns:a16="http://schemas.microsoft.com/office/drawing/2014/main" id="{0F6E31D3-1484-404D-BEE8-C57B34A6552B}"/>
              </a:ext>
            </a:extLst>
          </p:cNvPr>
          <p:cNvSpPr txBox="1"/>
          <p:nvPr/>
        </p:nvSpPr>
        <p:spPr>
          <a:xfrm>
            <a:off x="974613" y="2676363"/>
            <a:ext cx="3712797" cy="752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200" b="1" dirty="0">
                <a:solidFill>
                  <a:srgbClr val="F294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  <a:sym typeface="Hei"/>
              </a:rPr>
              <a:t>算法无处不在</a:t>
            </a:r>
            <a:endParaRPr sz="3200" b="1" dirty="0">
              <a:solidFill>
                <a:srgbClr val="F29400"/>
              </a:solidFill>
              <a:latin typeface="黑体" panose="02010609060101010101" pitchFamily="49" charset="-122"/>
              <a:ea typeface="黑体" panose="02010609060101010101" pitchFamily="49" charset="-122"/>
              <a:cs typeface="Arial" panose="020B0604020202020204" pitchFamily="34" charset="0"/>
              <a:sym typeface="Hei"/>
            </a:endParaRPr>
          </a:p>
        </p:txBody>
      </p:sp>
      <p:cxnSp>
        <p:nvCxnSpPr>
          <p:cNvPr id="10" name="直接连接符 62">
            <a:extLst>
              <a:ext uri="{FF2B5EF4-FFF2-40B4-BE49-F238E27FC236}">
                <a16:creationId xmlns:a16="http://schemas.microsoft.com/office/drawing/2014/main" id="{4EC8B56B-EEE5-4A31-9C75-2459534F0D84}"/>
              </a:ext>
            </a:extLst>
          </p:cNvPr>
          <p:cNvCxnSpPr>
            <a:cxnSpLocks/>
          </p:cNvCxnSpPr>
          <p:nvPr/>
        </p:nvCxnSpPr>
        <p:spPr>
          <a:xfrm>
            <a:off x="1105163" y="3429045"/>
            <a:ext cx="3351427" cy="0"/>
          </a:xfrm>
          <a:prstGeom prst="line">
            <a:avLst/>
          </a:prstGeom>
          <a:ln>
            <a:solidFill>
              <a:srgbClr val="F395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893f70e6cd_0_48"/>
          <p:cNvSpPr txBox="1"/>
          <p:nvPr/>
        </p:nvSpPr>
        <p:spPr>
          <a:xfrm>
            <a:off x="1677978" y="1934033"/>
            <a:ext cx="5033541" cy="1856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400" dirty="0"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  <a:cs typeface="Hei"/>
                <a:sym typeface="Hei"/>
              </a:rPr>
              <a:t>心中默想一个数, 93. 怎么猜中</a:t>
            </a:r>
            <a:endParaRPr sz="2400" dirty="0">
              <a:solidFill>
                <a:srgbClr val="FFFFFF"/>
              </a:solidFill>
              <a:latin typeface="黑体" panose="02010609060101010101" pitchFamily="49" charset="-122"/>
              <a:ea typeface="黑体" panose="02010609060101010101" pitchFamily="49" charset="-122"/>
              <a:cs typeface="Hei"/>
              <a:sym typeface="He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400" dirty="0"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  <a:cs typeface="Hei"/>
                <a:sym typeface="Hei"/>
              </a:rPr>
              <a:t>1.1,2,3,4,5,6,7,8……92,93</a:t>
            </a:r>
            <a:endParaRPr sz="2400" dirty="0">
              <a:solidFill>
                <a:srgbClr val="FFFFFF"/>
              </a:solidFill>
              <a:latin typeface="黑体" panose="02010609060101010101" pitchFamily="49" charset="-122"/>
              <a:ea typeface="黑体" panose="02010609060101010101" pitchFamily="49" charset="-122"/>
              <a:cs typeface="Hei"/>
              <a:sym typeface="He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400" dirty="0"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  <a:cs typeface="Hei"/>
                <a:sym typeface="Hei"/>
              </a:rPr>
              <a:t>2.1,8,30, 80…..93</a:t>
            </a:r>
            <a:endParaRPr sz="2400" dirty="0">
              <a:solidFill>
                <a:srgbClr val="FFFFFF"/>
              </a:solidFill>
              <a:latin typeface="黑体" panose="02010609060101010101" pitchFamily="49" charset="-122"/>
              <a:ea typeface="黑体" panose="02010609060101010101" pitchFamily="49" charset="-122"/>
              <a:cs typeface="Hei"/>
              <a:sym typeface="He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400" dirty="0"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  <a:cs typeface="Hei"/>
                <a:sym typeface="Hei"/>
              </a:rPr>
              <a:t>3.50, 75, 87, 93</a:t>
            </a:r>
            <a:endParaRPr sz="2400" b="1" dirty="0">
              <a:solidFill>
                <a:srgbClr val="FFFF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" name="Google Shape;54;g893f70e6cd_0_17">
            <a:extLst>
              <a:ext uri="{FF2B5EF4-FFF2-40B4-BE49-F238E27FC236}">
                <a16:creationId xmlns:a16="http://schemas.microsoft.com/office/drawing/2014/main" id="{AD0F27C3-F2E1-4C1C-BCFF-756A79744549}"/>
              </a:ext>
            </a:extLst>
          </p:cNvPr>
          <p:cNvSpPr txBox="1"/>
          <p:nvPr/>
        </p:nvSpPr>
        <p:spPr>
          <a:xfrm>
            <a:off x="5484470" y="294882"/>
            <a:ext cx="1711802" cy="708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200" b="1" dirty="0">
                <a:solidFill>
                  <a:srgbClr val="F294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  <a:sym typeface="Hei"/>
              </a:rPr>
              <a:t>猜数字</a:t>
            </a:r>
            <a:endParaRPr sz="3200" b="1" dirty="0">
              <a:solidFill>
                <a:srgbClr val="F29400"/>
              </a:solidFill>
              <a:latin typeface="黑体" panose="02010609060101010101" pitchFamily="49" charset="-122"/>
              <a:ea typeface="黑体" panose="02010609060101010101" pitchFamily="49" charset="-122"/>
              <a:cs typeface="Arial" panose="020B0604020202020204" pitchFamily="34" charset="0"/>
              <a:sym typeface="Hei"/>
            </a:endParaRPr>
          </a:p>
        </p:txBody>
      </p:sp>
      <p:cxnSp>
        <p:nvCxnSpPr>
          <p:cNvPr id="6" name="直接连接符 62">
            <a:extLst>
              <a:ext uri="{FF2B5EF4-FFF2-40B4-BE49-F238E27FC236}">
                <a16:creationId xmlns:a16="http://schemas.microsoft.com/office/drawing/2014/main" id="{7DAC5AE0-E582-4BF0-A7D8-1ED1AA96B8A3}"/>
              </a:ext>
            </a:extLst>
          </p:cNvPr>
          <p:cNvCxnSpPr>
            <a:cxnSpLocks/>
          </p:cNvCxnSpPr>
          <p:nvPr/>
        </p:nvCxnSpPr>
        <p:spPr>
          <a:xfrm>
            <a:off x="4499048" y="1038926"/>
            <a:ext cx="3351427" cy="0"/>
          </a:xfrm>
          <a:prstGeom prst="line">
            <a:avLst/>
          </a:prstGeom>
          <a:ln>
            <a:solidFill>
              <a:srgbClr val="F395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893f70e6cd_0_57"/>
          <p:cNvSpPr txBox="1"/>
          <p:nvPr/>
        </p:nvSpPr>
        <p:spPr>
          <a:xfrm>
            <a:off x="6732270" y="133985"/>
            <a:ext cx="1856700" cy="68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>
              <a:solidFill>
                <a:schemeClr val="lt1"/>
              </a:solidFill>
            </a:endParaRPr>
          </a:p>
        </p:txBody>
      </p:sp>
      <p:pic>
        <p:nvPicPr>
          <p:cNvPr id="82" name="Google Shape;82;g893f70e6cd_0_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13033" y="1428834"/>
            <a:ext cx="5642210" cy="381785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54;g893f70e6cd_0_17">
            <a:extLst>
              <a:ext uri="{FF2B5EF4-FFF2-40B4-BE49-F238E27FC236}">
                <a16:creationId xmlns:a16="http://schemas.microsoft.com/office/drawing/2014/main" id="{E17CFC83-BE80-4E8D-BCD5-1169B60C5230}"/>
              </a:ext>
            </a:extLst>
          </p:cNvPr>
          <p:cNvSpPr txBox="1"/>
          <p:nvPr/>
        </p:nvSpPr>
        <p:spPr>
          <a:xfrm>
            <a:off x="974613" y="2676363"/>
            <a:ext cx="3712797" cy="752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</a:pPr>
            <a:r>
              <a:rPr lang="zh-CN" altLang="en-US" sz="3200" b="1" dirty="0">
                <a:solidFill>
                  <a:srgbClr val="F294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  <a:sym typeface="Hei"/>
              </a:rPr>
              <a:t>没有灵魂的程序员</a:t>
            </a:r>
          </a:p>
        </p:txBody>
      </p:sp>
      <p:cxnSp>
        <p:nvCxnSpPr>
          <p:cNvPr id="6" name="直接连接符 62">
            <a:extLst>
              <a:ext uri="{FF2B5EF4-FFF2-40B4-BE49-F238E27FC236}">
                <a16:creationId xmlns:a16="http://schemas.microsoft.com/office/drawing/2014/main" id="{C9F2808E-64F5-4E7D-A0DE-38983849DC3C}"/>
              </a:ext>
            </a:extLst>
          </p:cNvPr>
          <p:cNvCxnSpPr>
            <a:cxnSpLocks/>
          </p:cNvCxnSpPr>
          <p:nvPr/>
        </p:nvCxnSpPr>
        <p:spPr>
          <a:xfrm>
            <a:off x="1105163" y="3429045"/>
            <a:ext cx="3351427" cy="0"/>
          </a:xfrm>
          <a:prstGeom prst="line">
            <a:avLst/>
          </a:prstGeom>
          <a:ln>
            <a:solidFill>
              <a:srgbClr val="F395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893f70e6cd_0_64"/>
          <p:cNvSpPr txBox="1"/>
          <p:nvPr/>
        </p:nvSpPr>
        <p:spPr>
          <a:xfrm>
            <a:off x="6732270" y="133985"/>
            <a:ext cx="1856700" cy="68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>
              <a:solidFill>
                <a:schemeClr val="lt1"/>
              </a:solidFill>
            </a:endParaRPr>
          </a:p>
        </p:txBody>
      </p:sp>
      <p:pic>
        <p:nvPicPr>
          <p:cNvPr id="89" name="Google Shape;89;g893f70e6cd_0_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46795" y="1714869"/>
            <a:ext cx="4484349" cy="3428261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54;g893f70e6cd_0_17">
            <a:extLst>
              <a:ext uri="{FF2B5EF4-FFF2-40B4-BE49-F238E27FC236}">
                <a16:creationId xmlns:a16="http://schemas.microsoft.com/office/drawing/2014/main" id="{257C8E92-80A1-4423-81BC-F3C9C428EE1A}"/>
              </a:ext>
            </a:extLst>
          </p:cNvPr>
          <p:cNvSpPr txBox="1"/>
          <p:nvPr/>
        </p:nvSpPr>
        <p:spPr>
          <a:xfrm>
            <a:off x="974613" y="2676364"/>
            <a:ext cx="4870593" cy="752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</a:pPr>
            <a:r>
              <a:rPr lang="zh-CN" altLang="en-US" sz="3200" b="1" dirty="0">
                <a:solidFill>
                  <a:srgbClr val="F294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  <a:sym typeface="Hei"/>
              </a:rPr>
              <a:t>武林高手 </a:t>
            </a:r>
            <a:r>
              <a:rPr lang="en-US" altLang="zh-CN" sz="3200" b="1" dirty="0">
                <a:solidFill>
                  <a:srgbClr val="F294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  <a:sym typeface="Hei"/>
              </a:rPr>
              <a:t>= </a:t>
            </a:r>
            <a:r>
              <a:rPr lang="zh-CN" altLang="en-US" sz="3200" b="1" dirty="0">
                <a:solidFill>
                  <a:srgbClr val="F294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  <a:sym typeface="Hei"/>
              </a:rPr>
              <a:t>内力 </a:t>
            </a:r>
            <a:r>
              <a:rPr lang="en-US" altLang="zh-CN" sz="3200" b="1" dirty="0">
                <a:solidFill>
                  <a:srgbClr val="F294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  <a:sym typeface="Hei"/>
              </a:rPr>
              <a:t>+ </a:t>
            </a:r>
            <a:r>
              <a:rPr lang="zh-CN" altLang="en-US" sz="3200" b="1" dirty="0">
                <a:solidFill>
                  <a:srgbClr val="F294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  <a:sym typeface="Hei"/>
              </a:rPr>
              <a:t>招式</a:t>
            </a:r>
          </a:p>
        </p:txBody>
      </p:sp>
      <p:cxnSp>
        <p:nvCxnSpPr>
          <p:cNvPr id="6" name="直接连接符 62">
            <a:extLst>
              <a:ext uri="{FF2B5EF4-FFF2-40B4-BE49-F238E27FC236}">
                <a16:creationId xmlns:a16="http://schemas.microsoft.com/office/drawing/2014/main" id="{8A85B2C3-BD53-4AAA-BF95-64EE740A09D0}"/>
              </a:ext>
            </a:extLst>
          </p:cNvPr>
          <p:cNvCxnSpPr>
            <a:cxnSpLocks/>
          </p:cNvCxnSpPr>
          <p:nvPr/>
        </p:nvCxnSpPr>
        <p:spPr>
          <a:xfrm>
            <a:off x="1105163" y="3429045"/>
            <a:ext cx="4461136" cy="0"/>
          </a:xfrm>
          <a:prstGeom prst="line">
            <a:avLst/>
          </a:prstGeom>
          <a:ln>
            <a:solidFill>
              <a:srgbClr val="F395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893f70e6cd_0_72"/>
          <p:cNvSpPr txBox="1"/>
          <p:nvPr/>
        </p:nvSpPr>
        <p:spPr>
          <a:xfrm>
            <a:off x="6732270" y="133985"/>
            <a:ext cx="1856700" cy="68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>
              <a:solidFill>
                <a:schemeClr val="lt1"/>
              </a:solidFill>
            </a:endParaRPr>
          </a:p>
        </p:txBody>
      </p:sp>
      <p:pic>
        <p:nvPicPr>
          <p:cNvPr id="96" name="Google Shape;96;g893f70e6cd_0_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6000" y="1746388"/>
            <a:ext cx="5238596" cy="336513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54;g893f70e6cd_0_17">
            <a:extLst>
              <a:ext uri="{FF2B5EF4-FFF2-40B4-BE49-F238E27FC236}">
                <a16:creationId xmlns:a16="http://schemas.microsoft.com/office/drawing/2014/main" id="{889D6C2E-5736-4B6C-A165-97518AA9DDBF}"/>
              </a:ext>
            </a:extLst>
          </p:cNvPr>
          <p:cNvSpPr txBox="1"/>
          <p:nvPr/>
        </p:nvSpPr>
        <p:spPr>
          <a:xfrm>
            <a:off x="974613" y="2676364"/>
            <a:ext cx="4870593" cy="752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</a:pPr>
            <a:r>
              <a:rPr lang="zh-CN" altLang="en-US" sz="3200" b="1" dirty="0">
                <a:solidFill>
                  <a:srgbClr val="F294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  <a:sym typeface="Hei"/>
              </a:rPr>
              <a:t>程序 </a:t>
            </a:r>
            <a:r>
              <a:rPr lang="en-US" altLang="zh-CN" sz="3200" b="1" dirty="0">
                <a:solidFill>
                  <a:srgbClr val="F294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  <a:sym typeface="Hei"/>
              </a:rPr>
              <a:t>= </a:t>
            </a:r>
            <a:r>
              <a:rPr lang="zh-CN" altLang="en-US" sz="3200" b="1" dirty="0">
                <a:solidFill>
                  <a:srgbClr val="F294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  <a:sym typeface="Hei"/>
              </a:rPr>
              <a:t>算法 </a:t>
            </a:r>
            <a:r>
              <a:rPr lang="en-US" altLang="zh-CN" sz="3200" b="1" dirty="0">
                <a:solidFill>
                  <a:srgbClr val="F294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  <a:sym typeface="Hei"/>
              </a:rPr>
              <a:t>+ </a:t>
            </a:r>
            <a:r>
              <a:rPr lang="zh-CN" altLang="en-US" sz="3200" b="1" dirty="0">
                <a:solidFill>
                  <a:srgbClr val="F294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  <a:sym typeface="Hei"/>
              </a:rPr>
              <a:t>数据结构</a:t>
            </a:r>
          </a:p>
        </p:txBody>
      </p:sp>
      <p:cxnSp>
        <p:nvCxnSpPr>
          <p:cNvPr id="6" name="直接连接符 62">
            <a:extLst>
              <a:ext uri="{FF2B5EF4-FFF2-40B4-BE49-F238E27FC236}">
                <a16:creationId xmlns:a16="http://schemas.microsoft.com/office/drawing/2014/main" id="{8E3555EF-3C61-46C0-96DB-91CF5D93CB8D}"/>
              </a:ext>
            </a:extLst>
          </p:cNvPr>
          <p:cNvCxnSpPr>
            <a:cxnSpLocks/>
          </p:cNvCxnSpPr>
          <p:nvPr/>
        </p:nvCxnSpPr>
        <p:spPr>
          <a:xfrm>
            <a:off x="1105163" y="3429045"/>
            <a:ext cx="4461136" cy="0"/>
          </a:xfrm>
          <a:prstGeom prst="line">
            <a:avLst/>
          </a:prstGeom>
          <a:ln>
            <a:solidFill>
              <a:srgbClr val="F395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</p:cSld>
  <p:clrMapOvr>
    <a:masterClrMapping/>
  </p:clrMapOvr>
</p:sld>
</file>

<file path=ppt/theme/theme1.xml><?xml version="1.0" encoding="utf-8"?>
<a:theme xmlns:a="http://schemas.openxmlformats.org/drawingml/2006/main" name="14_自定义设计方案">
  <a:themeElements>
    <a:clrScheme name="Office">
      <a:dk1>
        <a:srgbClr val="000000"/>
      </a:dk1>
      <a:lt1>
        <a:srgbClr val="CCE8C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6_自定义设计方案">
  <a:themeElements>
    <a:clrScheme name="Office">
      <a:dk1>
        <a:srgbClr val="000000"/>
      </a:dk1>
      <a:lt1>
        <a:srgbClr val="CCE8C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CCE8C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210</Words>
  <Application>Microsoft Office PowerPoint</Application>
  <PresentationFormat>宽屏</PresentationFormat>
  <Paragraphs>27</Paragraphs>
  <Slides>10</Slides>
  <Notes>10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10</vt:i4>
      </vt:variant>
    </vt:vector>
  </HeadingPairs>
  <TitlesOfParts>
    <vt:vector size="17" baseType="lpstr">
      <vt:lpstr>黑体</vt:lpstr>
      <vt:lpstr>Wingdings</vt:lpstr>
      <vt:lpstr>Arial</vt:lpstr>
      <vt:lpstr>Microsoft Yahei</vt:lpstr>
      <vt:lpstr>Libre Franklin Medium</vt:lpstr>
      <vt:lpstr>14_自定义设计方案</vt:lpstr>
      <vt:lpstr>6_自定义设计方案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cp:lastModifiedBy>mayn</cp:lastModifiedBy>
  <cp:revision>24</cp:revision>
  <dcterms:created xsi:type="dcterms:W3CDTF">2019-06-19T02:08:00Z</dcterms:created>
  <dcterms:modified xsi:type="dcterms:W3CDTF">2020-06-22T04:22:40Z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2052-11.1.0.9740</vt:lpwstr>
  </property>
</Properties>
</file>